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62" r:id="rId3"/>
    <p:sldId id="258" r:id="rId4"/>
    <p:sldId id="260" r:id="rId5"/>
    <p:sldId id="261" r:id="rId6"/>
    <p:sldId id="263" r:id="rId7"/>
    <p:sldId id="264" r:id="rId8"/>
    <p:sldId id="265" r:id="rId9"/>
    <p:sldId id="266" r:id="rId10"/>
    <p:sldId id="267" r:id="rId11"/>
    <p:sldId id="257" r:id="rId12"/>
  </p:sldIdLst>
  <p:sldSz cx="9144000" cy="6858000" type="screen4x3"/>
  <p:notesSz cx="6669088" cy="9926638"/>
  <p:defaultTextStyle>
    <a:defPPr>
      <a:defRPr lang="nl-NL"/>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CDDD"/>
    <a:srgbClr val="00899B"/>
    <a:srgbClr val="006D7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56" autoAdjust="0"/>
    <p:restoredTop sz="94698" autoAdjust="0"/>
  </p:normalViewPr>
  <p:slideViewPr>
    <p:cSldViewPr snapToGrid="0" snapToObjects="1">
      <p:cViewPr varScale="1">
        <p:scale>
          <a:sx n="111" d="100"/>
          <a:sy n="111" d="100"/>
        </p:scale>
        <p:origin x="-177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FC86C6A2-8C65-4DDD-A5B0-691B8E5BC5F2}" type="datetimeFigureOut">
              <a:rPr lang="nl-NL" smtClean="0"/>
              <a:t>15-05-2017</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A2CC2708-8AEC-457F-A6C6-EF235F698CDE}" type="slidenum">
              <a:rPr lang="nl-NL" smtClean="0"/>
              <a:t>‹nr.›</a:t>
            </a:fld>
            <a:endParaRPr lang="nl-NL"/>
          </a:p>
        </p:txBody>
      </p:sp>
    </p:spTree>
    <p:extLst>
      <p:ext uri="{BB962C8B-B14F-4D97-AF65-F5344CB8AC3E}">
        <p14:creationId xmlns:p14="http://schemas.microsoft.com/office/powerpoint/2010/main" val="4256503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777607" y="0"/>
            <a:ext cx="2889938" cy="496332"/>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1166F8D3-E2B7-8147-B10A-5408F5F71104}" type="datetimeFigureOut">
              <a:rPr lang="nl-NL"/>
              <a:pPr>
                <a:defRPr/>
              </a:pPr>
              <a:t>15-05-2017</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noProof="0" smtClean="0"/>
              <a:t>Klik om de tekststijl van het model te bewerken</a:t>
            </a:r>
          </a:p>
          <a:p>
            <a:pPr lvl="1"/>
            <a:r>
              <a:rPr lang="en-US" noProof="0" smtClean="0"/>
              <a:t>Tweede niveau</a:t>
            </a:r>
          </a:p>
          <a:p>
            <a:pPr lvl="2"/>
            <a:r>
              <a:rPr lang="en-US" noProof="0" smtClean="0"/>
              <a:t>Derde niveau</a:t>
            </a:r>
          </a:p>
          <a:p>
            <a:pPr lvl="3"/>
            <a:r>
              <a:rPr lang="en-US" noProof="0" smtClean="0"/>
              <a:t>Vierde niveau</a:t>
            </a:r>
          </a:p>
          <a:p>
            <a:pPr lvl="4"/>
            <a:r>
              <a:rPr lang="en-US" noProof="0" smtClean="0"/>
              <a:t>Vijfde niveau</a:t>
            </a:r>
            <a:endParaRPr lang="nl-NL" noProof="0"/>
          </a:p>
        </p:txBody>
      </p:sp>
      <p:sp>
        <p:nvSpPr>
          <p:cNvPr id="6" name="Tijdelijke aanduiding voor voettekst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446A9644-DBBD-9840-B61F-13FA847B9BB1}" type="slidenum">
              <a:rPr lang="nl-NL"/>
              <a:pPr>
                <a:defRPr/>
              </a:pPr>
              <a:t>‹nr.›</a:t>
            </a:fld>
            <a:endParaRPr lang="nl-NL"/>
          </a:p>
        </p:txBody>
      </p:sp>
    </p:spTree>
    <p:extLst>
      <p:ext uri="{BB962C8B-B14F-4D97-AF65-F5344CB8AC3E}">
        <p14:creationId xmlns:p14="http://schemas.microsoft.com/office/powerpoint/2010/main" val="4154531908"/>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2pPr>
    <a:lvl3pPr marL="914400"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pic>
        <p:nvPicPr>
          <p:cNvPr id="3" name="Afbeelding 4" descr="205_0009_Titelpagina_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hthoek 3"/>
          <p:cNvSpPr/>
          <p:nvPr userDrawn="1"/>
        </p:nvSpPr>
        <p:spPr>
          <a:xfrm>
            <a:off x="-39688" y="771525"/>
            <a:ext cx="6931026" cy="150018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l-NL"/>
          </a:p>
        </p:txBody>
      </p:sp>
      <p:sp>
        <p:nvSpPr>
          <p:cNvPr id="6" name="Rechthoek 5"/>
          <p:cNvSpPr/>
          <p:nvPr userDrawn="1"/>
        </p:nvSpPr>
        <p:spPr>
          <a:xfrm>
            <a:off x="6927850" y="771525"/>
            <a:ext cx="2216150" cy="150018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l-NL"/>
          </a:p>
        </p:txBody>
      </p:sp>
      <p:pic>
        <p:nvPicPr>
          <p:cNvPr id="7" name="Afbeelding 8" descr="TreantZorggroep_sRGB.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65963" y="944563"/>
            <a:ext cx="1931987"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hasCustomPrompt="1"/>
          </p:nvPr>
        </p:nvSpPr>
        <p:spPr>
          <a:xfrm>
            <a:off x="516735" y="767508"/>
            <a:ext cx="8229600" cy="1170657"/>
          </a:xfrm>
        </p:spPr>
        <p:txBody>
          <a:bodyPr/>
          <a:lstStyle>
            <a:lvl1pPr>
              <a:defRPr sz="3200" baseline="0"/>
            </a:lvl1pPr>
          </a:lstStyle>
          <a:p>
            <a:r>
              <a:rPr lang="en-US"/>
              <a:t>Titelpagina 1</a:t>
            </a:r>
            <a:br>
              <a:rPr lang="en-US"/>
            </a:br>
            <a:r>
              <a:rPr lang="en-US"/>
              <a:t>met een langere titel</a:t>
            </a:r>
            <a:endParaRPr lang="nl-NL"/>
          </a:p>
        </p:txBody>
      </p:sp>
      <p:sp>
        <p:nvSpPr>
          <p:cNvPr id="12" name="Subtitel 1"/>
          <p:cNvSpPr>
            <a:spLocks noGrp="1"/>
          </p:cNvSpPr>
          <p:nvPr>
            <p:ph type="subTitle" idx="1"/>
          </p:nvPr>
        </p:nvSpPr>
        <p:spPr>
          <a:xfrm>
            <a:off x="516734" y="1744808"/>
            <a:ext cx="7989483" cy="662415"/>
          </a:xfrm>
        </p:spPr>
        <p:txBody>
          <a:bodyPr/>
          <a:lstStyle>
            <a:lvl1pPr marL="0" indent="0">
              <a:buNone/>
              <a:defRPr sz="2600" b="1" i="0">
                <a:solidFill>
                  <a:srgbClr val="00899B"/>
                </a:solidFill>
              </a:defRPr>
            </a:lvl1pPr>
          </a:lstStyle>
          <a:p>
            <a:r>
              <a:rPr lang="nl-NL" smtClean="0"/>
              <a:t>Klik om de ondertitelstijl van het model te bewerken</a:t>
            </a:r>
            <a:endParaRPr lang="nl-NL"/>
          </a:p>
        </p:txBody>
      </p:sp>
    </p:spTree>
    <p:extLst>
      <p:ext uri="{BB962C8B-B14F-4D97-AF65-F5344CB8AC3E}">
        <p14:creationId xmlns:p14="http://schemas.microsoft.com/office/powerpoint/2010/main" val="960225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Aangepaste indeling">
    <p:spTree>
      <p:nvGrpSpPr>
        <p:cNvPr id="1" name=""/>
        <p:cNvGrpSpPr/>
        <p:nvPr/>
      </p:nvGrpSpPr>
      <p:grpSpPr>
        <a:xfrm>
          <a:off x="0" y="0"/>
          <a:ext cx="0" cy="0"/>
          <a:chOff x="0" y="0"/>
          <a:chExt cx="0" cy="0"/>
        </a:xfrm>
      </p:grpSpPr>
      <p:pic>
        <p:nvPicPr>
          <p:cNvPr id="3" name="Afbeelding 4" descr="205_0009_Titelpagina_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hthoek 3"/>
          <p:cNvSpPr/>
          <p:nvPr userDrawn="1"/>
        </p:nvSpPr>
        <p:spPr>
          <a:xfrm>
            <a:off x="-39688" y="771525"/>
            <a:ext cx="6931026" cy="9946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l-NL"/>
          </a:p>
        </p:txBody>
      </p:sp>
      <p:sp>
        <p:nvSpPr>
          <p:cNvPr id="5" name="Rechthoek 4"/>
          <p:cNvSpPr/>
          <p:nvPr userDrawn="1"/>
        </p:nvSpPr>
        <p:spPr>
          <a:xfrm>
            <a:off x="6927850" y="771525"/>
            <a:ext cx="2216150" cy="9946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l-NL"/>
          </a:p>
        </p:txBody>
      </p:sp>
      <p:pic>
        <p:nvPicPr>
          <p:cNvPr id="6" name="Afbeelding 8" descr="TreantZorggroep_sRGB.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65963" y="944563"/>
            <a:ext cx="1931987"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el 1"/>
          <p:cNvSpPr>
            <a:spLocks noGrp="1"/>
          </p:cNvSpPr>
          <p:nvPr>
            <p:ph type="title" hasCustomPrompt="1"/>
          </p:nvPr>
        </p:nvSpPr>
        <p:spPr>
          <a:xfrm>
            <a:off x="516735" y="767509"/>
            <a:ext cx="8229600" cy="641466"/>
          </a:xfrm>
        </p:spPr>
        <p:txBody>
          <a:bodyPr/>
          <a:lstStyle>
            <a:lvl1pPr>
              <a:defRPr sz="3200" baseline="0"/>
            </a:lvl1pPr>
          </a:lstStyle>
          <a:p>
            <a:r>
              <a:rPr lang="en-US"/>
              <a:t>Titelpagina 1</a:t>
            </a:r>
            <a:endParaRPr lang="nl-NL"/>
          </a:p>
        </p:txBody>
      </p:sp>
      <p:sp>
        <p:nvSpPr>
          <p:cNvPr id="8" name="Subtitel 1"/>
          <p:cNvSpPr>
            <a:spLocks noGrp="1"/>
          </p:cNvSpPr>
          <p:nvPr>
            <p:ph type="subTitle" idx="1"/>
          </p:nvPr>
        </p:nvSpPr>
        <p:spPr>
          <a:xfrm>
            <a:off x="516734" y="1261251"/>
            <a:ext cx="7989483" cy="1718136"/>
          </a:xfrm>
        </p:spPr>
        <p:txBody>
          <a:bodyPr/>
          <a:lstStyle>
            <a:lvl1pPr marL="0" indent="0">
              <a:buNone/>
              <a:defRPr sz="2600" b="1" i="0">
                <a:solidFill>
                  <a:srgbClr val="00899B"/>
                </a:solidFill>
              </a:defRPr>
            </a:lvl1pPr>
          </a:lstStyle>
          <a:p>
            <a:r>
              <a:rPr lang="nl-NL" smtClean="0"/>
              <a:t>Klik om de ondertitelstijl van het model te bewerken</a:t>
            </a:r>
            <a:endParaRPr lang="nl-NL"/>
          </a:p>
        </p:txBody>
      </p:sp>
    </p:spTree>
    <p:extLst>
      <p:ext uri="{BB962C8B-B14F-4D97-AF65-F5344CB8AC3E}">
        <p14:creationId xmlns:p14="http://schemas.microsoft.com/office/powerpoint/2010/main" val="297079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10" name="Tijdelijke aanduiding voor tekst 2"/>
          <p:cNvSpPr>
            <a:spLocks noGrp="1"/>
          </p:cNvSpPr>
          <p:nvPr>
            <p:ph idx="10"/>
          </p:nvPr>
        </p:nvSpPr>
        <p:spPr bwMode="auto">
          <a:xfrm>
            <a:off x="457200" y="1600201"/>
            <a:ext cx="8229600" cy="2183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a:solidFill>
                  <a:srgbClr val="00899B"/>
                </a:solidFill>
              </a:defRPr>
            </a:lvl1pPr>
            <a:lvl2pPr>
              <a:defRPr>
                <a:solidFill>
                  <a:srgbClr val="00899B"/>
                </a:solidFill>
              </a:defRPr>
            </a:lvl2pPr>
            <a:lvl3pPr>
              <a:defRPr>
                <a:solidFill>
                  <a:srgbClr val="00899B"/>
                </a:solidFill>
              </a:defRPr>
            </a:lvl3pPr>
            <a:lvl4pPr>
              <a:defRPr>
                <a:solidFill>
                  <a:srgbClr val="00899B"/>
                </a:solidFill>
              </a:defRPr>
            </a:lvl4pPr>
            <a:lvl5pPr>
              <a:defRPr>
                <a:solidFill>
                  <a:srgbClr val="00899B"/>
                </a:solidFill>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itel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nl-NL" smtClean="0"/>
              <a:t>Klik om de stijl te bewerken</a:t>
            </a:r>
            <a:endParaRPr lang="nl-NL"/>
          </a:p>
        </p:txBody>
      </p:sp>
    </p:spTree>
    <p:extLst>
      <p:ext uri="{BB962C8B-B14F-4D97-AF65-F5344CB8AC3E}">
        <p14:creationId xmlns:p14="http://schemas.microsoft.com/office/powerpoint/2010/main" val="3695180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Aangepaste indeling">
    <p:spTree>
      <p:nvGrpSpPr>
        <p:cNvPr id="1" name=""/>
        <p:cNvGrpSpPr/>
        <p:nvPr/>
      </p:nvGrpSpPr>
      <p:grpSpPr>
        <a:xfrm>
          <a:off x="0" y="0"/>
          <a:ext cx="0" cy="0"/>
          <a:chOff x="0" y="0"/>
          <a:chExt cx="0" cy="0"/>
        </a:xfrm>
      </p:grpSpPr>
      <p:sp>
        <p:nvSpPr>
          <p:cNvPr id="3"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6" name="Tijdelijke aanduiding voor tekst 4"/>
          <p:cNvSpPr>
            <a:spLocks noGrp="1"/>
          </p:cNvSpPr>
          <p:nvPr>
            <p:ph type="body" sz="quarter" idx="3"/>
          </p:nvPr>
        </p:nvSpPr>
        <p:spPr>
          <a:xfrm>
            <a:off x="4645025" y="1535113"/>
            <a:ext cx="4041775"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7" name="Tijdelijke aanduiding voor inhoud 5"/>
          <p:cNvSpPr>
            <a:spLocks noGrp="1"/>
          </p:cNvSpPr>
          <p:nvPr>
            <p:ph sz="quarter" idx="4"/>
          </p:nvPr>
        </p:nvSpPr>
        <p:spPr>
          <a:xfrm>
            <a:off x="4645025" y="2174875"/>
            <a:ext cx="4041775" cy="3951288"/>
          </a:xfrm>
        </p:spPr>
        <p:txBody>
          <a:bodyPr/>
          <a:lstStyle>
            <a:lvl1pPr>
              <a:defRPr sz="1800"/>
            </a:lvl1pPr>
            <a:lvl2pPr>
              <a:defRPr sz="1600"/>
            </a:lvl2pPr>
            <a:lvl3pPr>
              <a:defRPr sz="1400"/>
            </a:lvl3pPr>
            <a:lvl4pPr>
              <a:defRPr sz="1200"/>
            </a:lvl4pPr>
            <a:lvl5pPr>
              <a:defRPr sz="10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8" name="Tijdelijke aanduiding voor afbeelding 2"/>
          <p:cNvSpPr>
            <a:spLocks noGrp="1"/>
          </p:cNvSpPr>
          <p:nvPr>
            <p:ph type="pic" idx="10"/>
          </p:nvPr>
        </p:nvSpPr>
        <p:spPr>
          <a:xfrm>
            <a:off x="0" y="1539317"/>
            <a:ext cx="4497388" cy="313741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endParaRPr lang="nl-NL" noProof="0"/>
          </a:p>
        </p:txBody>
      </p:sp>
    </p:spTree>
    <p:extLst>
      <p:ext uri="{BB962C8B-B14F-4D97-AF65-F5344CB8AC3E}">
        <p14:creationId xmlns:p14="http://schemas.microsoft.com/office/powerpoint/2010/main" val="2798635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28550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Afbeelding 4" descr="205_0009_Titelpagina_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el 1"/>
          <p:cNvSpPr txBox="1">
            <a:spLocks/>
          </p:cNvSpPr>
          <p:nvPr/>
        </p:nvSpPr>
        <p:spPr bwMode="auto">
          <a:xfrm>
            <a:off x="514350" y="6300788"/>
            <a:ext cx="8196263"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cs typeface="ＭＳ Ｐゴシック" charset="0"/>
              </a:defRPr>
            </a:lvl2pPr>
            <a:lvl3pPr marL="1143000" indent="-228600">
              <a:defRPr>
                <a:solidFill>
                  <a:schemeClr val="tx1"/>
                </a:solidFill>
                <a:latin typeface="Calibri" charset="0"/>
                <a:ea typeface="ＭＳ Ｐゴシック" charset="0"/>
                <a:cs typeface="ＭＳ Ｐゴシック" charset="0"/>
              </a:defRPr>
            </a:lvl3pPr>
            <a:lvl4pPr marL="1600200" indent="-228600">
              <a:defRPr>
                <a:solidFill>
                  <a:schemeClr val="tx1"/>
                </a:solidFill>
                <a:latin typeface="Calibri" charset="0"/>
                <a:ea typeface="ＭＳ Ｐゴシック" charset="0"/>
                <a:cs typeface="ＭＳ Ｐゴシック" charset="0"/>
              </a:defRPr>
            </a:lvl4pPr>
            <a:lvl5pPr marL="2057400" indent="-228600">
              <a:defRPr>
                <a:solidFill>
                  <a:schemeClr val="tx1"/>
                </a:solidFill>
                <a:latin typeface="Calibri" charset="0"/>
                <a:ea typeface="ＭＳ Ｐゴシック" charset="0"/>
                <a:cs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cs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cs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cs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cs typeface="ＭＳ Ｐゴシック" charset="0"/>
              </a:defRPr>
            </a:lvl9pPr>
          </a:lstStyle>
          <a:p>
            <a:r>
              <a:rPr lang="nl-NL" sz="1400">
                <a:solidFill>
                  <a:srgbClr val="4CCDDD"/>
                </a:solidFill>
                <a:latin typeface="Arial" charset="0"/>
                <a:cs typeface="Arial" charset="0"/>
              </a:rPr>
              <a:t>Het zorgnetwerk van ons allemaal</a:t>
            </a:r>
          </a:p>
        </p:txBody>
      </p:sp>
      <p:sp>
        <p:nvSpPr>
          <p:cNvPr id="1026" name="Tijdelijke aanduiding voor titel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Titelstijl van model bewerken</a:t>
            </a:r>
            <a:endParaRPr lang="nl-NL"/>
          </a:p>
        </p:txBody>
      </p:sp>
      <p:sp>
        <p:nvSpPr>
          <p:cNvPr id="1027" name="Tijdelijke aanduiding voor teks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err="1"/>
              <a:t>Klik</a:t>
            </a:r>
            <a:r>
              <a:rPr lang="en-US" dirty="0"/>
              <a:t> </a:t>
            </a:r>
            <a:r>
              <a:rPr lang="en-US" dirty="0" err="1"/>
              <a:t>om</a:t>
            </a:r>
            <a:r>
              <a:rPr lang="en-US" dirty="0"/>
              <a:t> de </a:t>
            </a:r>
            <a:r>
              <a:rPr lang="en-US" dirty="0" err="1"/>
              <a:t>tekststijl</a:t>
            </a:r>
            <a:r>
              <a:rPr lang="en-US" dirty="0"/>
              <a:t> van het model </a:t>
            </a:r>
            <a:r>
              <a:rPr lang="en-US" dirty="0" err="1"/>
              <a:t>te</a:t>
            </a:r>
            <a:r>
              <a:rPr lang="en-US" dirty="0"/>
              <a:t> </a:t>
            </a:r>
            <a:r>
              <a:rPr lang="en-US" dirty="0" err="1"/>
              <a:t>bewerken</a:t>
            </a:r>
            <a:endParaRPr lang="en-US" dirty="0"/>
          </a:p>
          <a:p>
            <a:pPr lvl="1"/>
            <a:r>
              <a:rPr lang="en-US" dirty="0" err="1"/>
              <a:t>Tweede</a:t>
            </a:r>
            <a:r>
              <a:rPr lang="en-US" dirty="0"/>
              <a:t> </a:t>
            </a:r>
            <a:r>
              <a:rPr lang="en-US" dirty="0" err="1"/>
              <a:t>niveau</a:t>
            </a:r>
            <a:endParaRPr lang="en-US" dirty="0"/>
          </a:p>
          <a:p>
            <a:pPr lvl="2"/>
            <a:r>
              <a:rPr lang="en-US" dirty="0" err="1"/>
              <a:t>Derde</a:t>
            </a:r>
            <a:r>
              <a:rPr lang="en-US" dirty="0"/>
              <a:t> </a:t>
            </a:r>
            <a:r>
              <a:rPr lang="en-US" dirty="0" err="1"/>
              <a:t>niveau</a:t>
            </a:r>
            <a:endParaRPr lang="en-US" dirty="0"/>
          </a:p>
          <a:p>
            <a:pPr lvl="3"/>
            <a:r>
              <a:rPr lang="en-US" dirty="0" err="1"/>
              <a:t>Vierde</a:t>
            </a:r>
            <a:r>
              <a:rPr lang="en-US" dirty="0"/>
              <a:t> </a:t>
            </a:r>
            <a:r>
              <a:rPr lang="en-US" dirty="0" err="1"/>
              <a:t>niveau</a:t>
            </a:r>
            <a:endParaRPr lang="en-US" dirty="0"/>
          </a:p>
          <a:p>
            <a:pPr lvl="4"/>
            <a:r>
              <a:rPr lang="en-US" dirty="0" err="1"/>
              <a:t>Vijfde</a:t>
            </a:r>
            <a:r>
              <a:rPr lang="en-US" dirty="0"/>
              <a:t> </a:t>
            </a:r>
            <a:r>
              <a:rPr lang="en-US" dirty="0" err="1"/>
              <a:t>niveau</a:t>
            </a:r>
            <a:endParaRPr lang="nl-NL"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50" r:id="rId3"/>
    <p:sldLayoutId id="2147483662" r:id="rId4"/>
    <p:sldLayoutId id="2147483649" r:id="rId5"/>
  </p:sldLayoutIdLst>
  <p:txStyles>
    <p:titleStyle>
      <a:lvl1pPr algn="l" defTabSz="457200" rtl="0" eaLnBrk="1" fontAlgn="base" hangingPunct="1">
        <a:spcBef>
          <a:spcPct val="0"/>
        </a:spcBef>
        <a:spcAft>
          <a:spcPct val="0"/>
        </a:spcAft>
        <a:defRPr sz="3000" b="1" i="0" kern="1200" baseline="0">
          <a:solidFill>
            <a:srgbClr val="006D78"/>
          </a:solidFill>
          <a:latin typeface="Arial"/>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1800" kern="1200" baseline="0">
          <a:solidFill>
            <a:srgbClr val="00899B"/>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1600" kern="1200" baseline="0">
          <a:solidFill>
            <a:srgbClr val="00899B"/>
          </a:solidFill>
          <a:latin typeface="Arial"/>
          <a:ea typeface="ＭＳ Ｐゴシック" charset="0"/>
          <a:cs typeface="ＭＳ Ｐゴシック" charset="0"/>
        </a:defRPr>
      </a:lvl2pPr>
      <a:lvl3pPr marL="1143000" indent="-228600" algn="l" defTabSz="457200" rtl="0" eaLnBrk="1" fontAlgn="base" hangingPunct="1">
        <a:spcBef>
          <a:spcPct val="20000"/>
        </a:spcBef>
        <a:spcAft>
          <a:spcPct val="0"/>
        </a:spcAft>
        <a:buFont typeface="Arial" charset="0"/>
        <a:buChar char="•"/>
        <a:defRPr sz="1400" kern="1200" baseline="0">
          <a:solidFill>
            <a:srgbClr val="00899B"/>
          </a:solidFill>
          <a:latin typeface="Arial"/>
          <a:ea typeface="ＭＳ Ｐゴシック" charset="0"/>
          <a:cs typeface="ＭＳ Ｐゴシック" charset="0"/>
        </a:defRPr>
      </a:lvl3pPr>
      <a:lvl4pPr marL="1600200" indent="-228600" algn="l" defTabSz="457200" rtl="0" eaLnBrk="1" fontAlgn="base" hangingPunct="1">
        <a:spcBef>
          <a:spcPct val="20000"/>
        </a:spcBef>
        <a:spcAft>
          <a:spcPct val="0"/>
        </a:spcAft>
        <a:buFont typeface="Arial" charset="0"/>
        <a:buChar char="–"/>
        <a:defRPr sz="1200" kern="1200" baseline="0">
          <a:solidFill>
            <a:srgbClr val="00899B"/>
          </a:solidFill>
          <a:latin typeface="Arial"/>
          <a:ea typeface="ＭＳ Ｐゴシック" charset="0"/>
          <a:cs typeface="ＭＳ Ｐゴシック" charset="0"/>
        </a:defRPr>
      </a:lvl4pPr>
      <a:lvl5pPr marL="2057400" indent="-228600" algn="l" defTabSz="457200" rtl="0" eaLnBrk="1" fontAlgn="base" hangingPunct="1">
        <a:spcBef>
          <a:spcPct val="20000"/>
        </a:spcBef>
        <a:spcAft>
          <a:spcPct val="0"/>
        </a:spcAft>
        <a:buFont typeface="Arial" charset="0"/>
        <a:buChar char="»"/>
        <a:defRPr sz="1000" kern="1200" baseline="0">
          <a:solidFill>
            <a:srgbClr val="00899B"/>
          </a:solidFill>
          <a:latin typeface="Arial"/>
          <a:ea typeface="ＭＳ Ｐゴシック" charset="0"/>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mailto:transferbureau.bethesda@treant.nl"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Transferbureau</a:t>
            </a:r>
            <a:br>
              <a:rPr lang="nl-NL" dirty="0"/>
            </a:br>
            <a:r>
              <a:rPr lang="nl-NL" dirty="0"/>
              <a:t>Ziekenhuis Bethesda,</a:t>
            </a:r>
            <a:br>
              <a:rPr lang="nl-NL" dirty="0"/>
            </a:br>
            <a:endParaRPr lang="nl-NL" dirty="0"/>
          </a:p>
        </p:txBody>
      </p:sp>
      <p:pic>
        <p:nvPicPr>
          <p:cNvPr id="4" name="Afbeelding 3" descr="Bethesda_Ziekenhuis_Hoogeveen.jpg"/>
          <p:cNvPicPr>
            <a:picLocks noChangeAspect="1"/>
          </p:cNvPicPr>
          <p:nvPr/>
        </p:nvPicPr>
        <p:blipFill>
          <a:blip r:embed="rId2" cstate="print"/>
          <a:stretch>
            <a:fillRect/>
          </a:stretch>
        </p:blipFill>
        <p:spPr>
          <a:xfrm>
            <a:off x="1435694" y="2651401"/>
            <a:ext cx="6280138" cy="3661935"/>
          </a:xfrm>
          <a:prstGeom prst="rect">
            <a:avLst/>
          </a:prstGeom>
        </p:spPr>
      </p:pic>
    </p:spTree>
    <p:extLst>
      <p:ext uri="{BB962C8B-B14F-4D97-AF65-F5344CB8AC3E}">
        <p14:creationId xmlns:p14="http://schemas.microsoft.com/office/powerpoint/2010/main" val="38634086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0"/>
          </p:nvPr>
        </p:nvSpPr>
        <p:spPr/>
        <p:txBody>
          <a:bodyPr/>
          <a:lstStyle/>
          <a:p>
            <a:r>
              <a:rPr lang="nl-NL" dirty="0" smtClean="0"/>
              <a:t>Dynamisch, hectisch, afwisselend</a:t>
            </a:r>
            <a:br>
              <a:rPr lang="nl-NL" dirty="0" smtClean="0"/>
            </a:br>
            <a:endParaRPr lang="nl-NL" dirty="0" smtClean="0"/>
          </a:p>
          <a:p>
            <a:r>
              <a:rPr lang="nl-NL" dirty="0" smtClean="0"/>
              <a:t>Patiënt centraal</a:t>
            </a:r>
            <a:br>
              <a:rPr lang="nl-NL" dirty="0" smtClean="0"/>
            </a:br>
            <a:endParaRPr lang="nl-NL" dirty="0" smtClean="0"/>
          </a:p>
          <a:p>
            <a:r>
              <a:rPr lang="nl-NL" dirty="0" smtClean="0"/>
              <a:t>Goede communicatie met andere hulpverleners</a:t>
            </a:r>
            <a:br>
              <a:rPr lang="nl-NL" dirty="0" smtClean="0"/>
            </a:br>
            <a:endParaRPr lang="nl-NL" dirty="0" smtClean="0"/>
          </a:p>
          <a:p>
            <a:r>
              <a:rPr lang="nl-NL" dirty="0" smtClean="0"/>
              <a:t>Veel veranderingen</a:t>
            </a:r>
            <a:endParaRPr lang="nl-NL" dirty="0"/>
          </a:p>
        </p:txBody>
      </p:sp>
      <p:sp>
        <p:nvSpPr>
          <p:cNvPr id="3" name="Titel 2"/>
          <p:cNvSpPr>
            <a:spLocks noGrp="1"/>
          </p:cNvSpPr>
          <p:nvPr>
            <p:ph type="title"/>
          </p:nvPr>
        </p:nvSpPr>
        <p:spPr/>
        <p:txBody>
          <a:bodyPr/>
          <a:lstStyle/>
          <a:p>
            <a:r>
              <a:rPr lang="nl-NL" dirty="0" smtClean="0"/>
              <a:t>Slotwoord</a:t>
            </a:r>
            <a:endParaRPr lang="nl-NL" dirty="0"/>
          </a:p>
        </p:txBody>
      </p:sp>
    </p:spTree>
    <p:extLst>
      <p:ext uri="{BB962C8B-B14F-4D97-AF65-F5344CB8AC3E}">
        <p14:creationId xmlns:p14="http://schemas.microsoft.com/office/powerpoint/2010/main" val="3861169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Bedankt voor uw aandacht!</a:t>
            </a:r>
            <a:endParaRPr lang="nl-NL" dirty="0"/>
          </a:p>
        </p:txBody>
      </p:sp>
      <p:sp>
        <p:nvSpPr>
          <p:cNvPr id="3" name="Subtitel 2"/>
          <p:cNvSpPr>
            <a:spLocks noGrp="1"/>
          </p:cNvSpPr>
          <p:nvPr>
            <p:ph type="subTitle" idx="1"/>
          </p:nvPr>
        </p:nvSpPr>
        <p:spPr>
          <a:xfrm>
            <a:off x="516734" y="1939895"/>
            <a:ext cx="7989483" cy="4409630"/>
          </a:xfrm>
        </p:spPr>
        <p:txBody>
          <a:bodyPr/>
          <a:lstStyle/>
          <a:p>
            <a:endParaRPr lang="nl-NL" dirty="0" smtClean="0"/>
          </a:p>
          <a:p>
            <a:endParaRPr lang="nl-NL" dirty="0"/>
          </a:p>
        </p:txBody>
      </p:sp>
      <p:pic>
        <p:nvPicPr>
          <p:cNvPr id="4" name="Afbeelding 3" descr="539poppetje.jpg"/>
          <p:cNvPicPr>
            <a:picLocks noChangeAspect="1"/>
          </p:cNvPicPr>
          <p:nvPr/>
        </p:nvPicPr>
        <p:blipFill>
          <a:blip r:embed="rId2" cstate="print"/>
          <a:stretch>
            <a:fillRect/>
          </a:stretch>
        </p:blipFill>
        <p:spPr>
          <a:xfrm>
            <a:off x="823942" y="2179177"/>
            <a:ext cx="5585403" cy="4084889"/>
          </a:xfrm>
          <a:prstGeom prst="rect">
            <a:avLst/>
          </a:prstGeom>
        </p:spPr>
      </p:pic>
    </p:spTree>
    <p:extLst>
      <p:ext uri="{BB962C8B-B14F-4D97-AF65-F5344CB8AC3E}">
        <p14:creationId xmlns:p14="http://schemas.microsoft.com/office/powerpoint/2010/main" val="3583836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0"/>
          </p:nvPr>
        </p:nvSpPr>
        <p:spPr>
          <a:xfrm>
            <a:off x="457200" y="888762"/>
            <a:ext cx="8229600" cy="5969237"/>
          </a:xfrm>
        </p:spPr>
        <p:txBody>
          <a:bodyPr/>
          <a:lstStyle/>
          <a:p>
            <a:pPr marL="0" indent="0">
              <a:buNone/>
            </a:pPr>
            <a:r>
              <a:rPr lang="nl-NL" sz="1600" dirty="0"/>
              <a:t>Een vrouw van 83 jaar is door de dermatoloog opgenomen voor een i.v. behandeling met antibiotica wegens een ernstige infectie aan haar been. </a:t>
            </a:r>
          </a:p>
          <a:p>
            <a:pPr marL="0" indent="0">
              <a:buNone/>
            </a:pPr>
            <a:r>
              <a:rPr lang="nl-NL" sz="1600" dirty="0"/>
              <a:t>Na ruim een week is de behandeling klaar. Mevrouw mag naar huis. Ze heeft nog geen been om op te staan. Ze is bekend met de Ziekte van Parkinson en woont alleen. </a:t>
            </a:r>
          </a:p>
          <a:p>
            <a:pPr marL="0" indent="0">
              <a:buNone/>
            </a:pPr>
            <a:endParaRPr lang="nl-NL" sz="1600" dirty="0" smtClean="0"/>
          </a:p>
          <a:p>
            <a:pPr marL="0" indent="0">
              <a:buNone/>
            </a:pPr>
            <a:r>
              <a:rPr lang="nl-NL" sz="1600" dirty="0" smtClean="0"/>
              <a:t>Wat </a:t>
            </a:r>
            <a:r>
              <a:rPr lang="nl-NL" sz="1600" dirty="0"/>
              <a:t>nu? </a:t>
            </a:r>
          </a:p>
          <a:p>
            <a:pPr marL="0" indent="0">
              <a:buNone/>
            </a:pPr>
            <a:endParaRPr lang="nl-NL" sz="1600" dirty="0"/>
          </a:p>
          <a:p>
            <a:pPr marL="0" indent="0">
              <a:buNone/>
            </a:pPr>
            <a:r>
              <a:rPr lang="nl-NL" sz="1600" dirty="0"/>
              <a:t>Op dat moment komt de transferverpleegkundige in beeld. Zij kent de mogelijkheden en onmogelijkheden op het gebied van nazorg. </a:t>
            </a:r>
          </a:p>
          <a:p>
            <a:pPr marL="0" indent="0">
              <a:buNone/>
            </a:pPr>
            <a:r>
              <a:rPr lang="nl-NL" sz="1600" dirty="0"/>
              <a:t>Kan de mevrouw naar huis? </a:t>
            </a:r>
          </a:p>
          <a:p>
            <a:pPr marL="0" indent="0">
              <a:buNone/>
            </a:pPr>
            <a:r>
              <a:rPr lang="nl-NL" sz="1600" dirty="0"/>
              <a:t>Wat is er dan nodig?</a:t>
            </a:r>
          </a:p>
          <a:p>
            <a:pPr marL="0" indent="0">
              <a:buNone/>
            </a:pPr>
            <a:r>
              <a:rPr lang="nl-NL" sz="1600" dirty="0"/>
              <a:t>En hoe krijg je dat voor elkaar? </a:t>
            </a:r>
          </a:p>
          <a:p>
            <a:pPr marL="0" indent="0">
              <a:buNone/>
            </a:pPr>
            <a:r>
              <a:rPr lang="nl-NL" sz="1600" dirty="0"/>
              <a:t>Of is nazorg nodig op een andere plek, in het verpleeghuis of elders? </a:t>
            </a:r>
          </a:p>
          <a:p>
            <a:pPr marL="0" indent="0">
              <a:buNone/>
            </a:pPr>
            <a:r>
              <a:rPr lang="nl-NL" sz="1600" dirty="0"/>
              <a:t>En hoe zit het dan met de financiering? </a:t>
            </a:r>
          </a:p>
          <a:p>
            <a:pPr marL="0" indent="0">
              <a:buNone/>
            </a:pPr>
            <a:r>
              <a:rPr lang="nl-NL" sz="1600" dirty="0"/>
              <a:t>En is er wel plek?</a:t>
            </a:r>
          </a:p>
          <a:p>
            <a:pPr marL="0" indent="0">
              <a:buNone/>
            </a:pPr>
            <a:endParaRPr lang="nl-NL" sz="1600" dirty="0"/>
          </a:p>
          <a:p>
            <a:pPr marL="0" indent="0">
              <a:buNone/>
            </a:pPr>
            <a:r>
              <a:rPr lang="nl-NL" sz="1600" dirty="0"/>
              <a:t>Op al deze vragen hopen de transferverpleegkundigen van ziekenhuislocatie Bethesda een antwoord te kunnen geven.</a:t>
            </a:r>
          </a:p>
          <a:p>
            <a:endParaRPr lang="nl-NL" sz="1600" dirty="0"/>
          </a:p>
        </p:txBody>
      </p:sp>
      <p:sp>
        <p:nvSpPr>
          <p:cNvPr id="3" name="Titel 2"/>
          <p:cNvSpPr>
            <a:spLocks noGrp="1"/>
          </p:cNvSpPr>
          <p:nvPr>
            <p:ph type="title"/>
          </p:nvPr>
        </p:nvSpPr>
        <p:spPr>
          <a:xfrm>
            <a:off x="457200" y="274638"/>
            <a:ext cx="8229600" cy="767949"/>
          </a:xfrm>
        </p:spPr>
        <p:txBody>
          <a:bodyPr/>
          <a:lstStyle/>
          <a:p>
            <a:r>
              <a:rPr lang="nl-NL" dirty="0" smtClean="0"/>
              <a:t>Wat doet de transferverpleegkundige?</a:t>
            </a:r>
            <a:endParaRPr lang="nl-NL" dirty="0"/>
          </a:p>
        </p:txBody>
      </p:sp>
    </p:spTree>
    <p:extLst>
      <p:ext uri="{BB962C8B-B14F-4D97-AF65-F5344CB8AC3E}">
        <p14:creationId xmlns:p14="http://schemas.microsoft.com/office/powerpoint/2010/main" val="1985636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0"/>
          </p:nvPr>
        </p:nvSpPr>
        <p:spPr>
          <a:xfrm>
            <a:off x="457200" y="1239139"/>
            <a:ext cx="8229600" cy="4563455"/>
          </a:xfrm>
        </p:spPr>
        <p:txBody>
          <a:bodyPr/>
          <a:lstStyle/>
          <a:p>
            <a:r>
              <a:rPr lang="nl-NL" dirty="0"/>
              <a:t>Wanneer komt het Transferbureau in beeld</a:t>
            </a:r>
          </a:p>
          <a:p>
            <a:r>
              <a:rPr lang="nl-NL" dirty="0"/>
              <a:t>Wie zijn de </a:t>
            </a:r>
            <a:r>
              <a:rPr lang="nl-NL" dirty="0" smtClean="0"/>
              <a:t>transferverpleegkundigen</a:t>
            </a:r>
          </a:p>
          <a:p>
            <a:r>
              <a:rPr lang="nl-NL" dirty="0" smtClean="0"/>
              <a:t>Welke werkzaamheden verricht het Transferbureau</a:t>
            </a:r>
            <a:endParaRPr lang="nl-NL" dirty="0"/>
          </a:p>
          <a:p>
            <a:r>
              <a:rPr lang="nl-NL" dirty="0" smtClean="0"/>
              <a:t>Aanvragen voor nazorg </a:t>
            </a:r>
            <a:r>
              <a:rPr lang="nl-NL" dirty="0" smtClean="0">
                <a:sym typeface="Wingdings" panose="05000000000000000000" pitchFamily="2" charset="2"/>
              </a:rPr>
              <a:t> kaartjes</a:t>
            </a:r>
            <a:endParaRPr lang="nl-NL" dirty="0"/>
          </a:p>
          <a:p>
            <a:r>
              <a:rPr lang="nl-NL" dirty="0" smtClean="0"/>
              <a:t>Aanvragen woonzorgcentra en verpleeghuizen</a:t>
            </a:r>
            <a:endParaRPr lang="nl-NL" dirty="0"/>
          </a:p>
          <a:p>
            <a:r>
              <a:rPr lang="nl-NL" dirty="0" smtClean="0"/>
              <a:t>Zorg thuis</a:t>
            </a:r>
            <a:endParaRPr lang="nl-NL" dirty="0"/>
          </a:p>
          <a:p>
            <a:r>
              <a:rPr lang="nl-NL" dirty="0" smtClean="0"/>
              <a:t>WMO</a:t>
            </a:r>
            <a:endParaRPr lang="nl-NL" dirty="0"/>
          </a:p>
          <a:p>
            <a:r>
              <a:rPr lang="nl-NL" dirty="0"/>
              <a:t>Hulpmiddelen</a:t>
            </a:r>
          </a:p>
          <a:p>
            <a:r>
              <a:rPr lang="nl-NL" dirty="0" smtClean="0"/>
              <a:t>Gebruikelijke zorg</a:t>
            </a:r>
          </a:p>
          <a:p>
            <a:r>
              <a:rPr lang="nl-NL" dirty="0" smtClean="0"/>
              <a:t>Mantelzorg</a:t>
            </a:r>
          </a:p>
          <a:p>
            <a:r>
              <a:rPr lang="nl-NL" dirty="0" smtClean="0"/>
              <a:t>Voorliggende voorzieningen</a:t>
            </a:r>
            <a:endParaRPr lang="nl-NL" dirty="0"/>
          </a:p>
          <a:p>
            <a:r>
              <a:rPr lang="nl-NL" dirty="0" smtClean="0"/>
              <a:t>Hoe komen we aan informatie</a:t>
            </a:r>
          </a:p>
          <a:p>
            <a:r>
              <a:rPr lang="nl-NL" dirty="0" smtClean="0"/>
              <a:t>Slotwoord</a:t>
            </a:r>
            <a:endParaRPr lang="nl-NL" b="1" dirty="0"/>
          </a:p>
        </p:txBody>
      </p:sp>
      <p:sp>
        <p:nvSpPr>
          <p:cNvPr id="3" name="Titel 2"/>
          <p:cNvSpPr>
            <a:spLocks noGrp="1"/>
          </p:cNvSpPr>
          <p:nvPr>
            <p:ph type="title"/>
          </p:nvPr>
        </p:nvSpPr>
        <p:spPr>
          <a:xfrm>
            <a:off x="457200" y="274638"/>
            <a:ext cx="8229600" cy="964502"/>
          </a:xfrm>
        </p:spPr>
        <p:txBody>
          <a:bodyPr/>
          <a:lstStyle/>
          <a:p>
            <a:r>
              <a:rPr lang="nl-NL" dirty="0" smtClean="0"/>
              <a:t>Waar </a:t>
            </a:r>
            <a:r>
              <a:rPr lang="nl-NL" dirty="0"/>
              <a:t>bestaat onze voorlichting uit:</a:t>
            </a:r>
          </a:p>
        </p:txBody>
      </p:sp>
    </p:spTree>
    <p:extLst>
      <p:ext uri="{BB962C8B-B14F-4D97-AF65-F5344CB8AC3E}">
        <p14:creationId xmlns:p14="http://schemas.microsoft.com/office/powerpoint/2010/main" val="4253251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0"/>
          </p:nvPr>
        </p:nvSpPr>
        <p:spPr>
          <a:xfrm>
            <a:off x="457200" y="965675"/>
            <a:ext cx="8229600" cy="5136022"/>
          </a:xfrm>
        </p:spPr>
        <p:txBody>
          <a:bodyPr/>
          <a:lstStyle/>
          <a:p>
            <a:pPr marL="0" indent="0">
              <a:buNone/>
            </a:pPr>
            <a:endParaRPr lang="nl-NL" dirty="0"/>
          </a:p>
          <a:p>
            <a:r>
              <a:rPr lang="nl-NL" dirty="0"/>
              <a:t>Belangenbehartiging patiënt door de overstap van de ene vorm van gezondheidszorg naar de andere toe te begeleiden.</a:t>
            </a:r>
          </a:p>
          <a:p>
            <a:endParaRPr lang="nl-NL" dirty="0"/>
          </a:p>
          <a:p>
            <a:pPr>
              <a:buFont typeface="Arial" panose="020B0604020202020204" pitchFamily="34" charset="0"/>
              <a:buChar char="•"/>
            </a:pPr>
            <a:r>
              <a:rPr lang="nl-NL" dirty="0"/>
              <a:t>Wie zijn de </a:t>
            </a:r>
            <a:r>
              <a:rPr lang="nl-NL" dirty="0" smtClean="0"/>
              <a:t>transferverpleegkundigen:</a:t>
            </a:r>
          </a:p>
          <a:p>
            <a:pPr lvl="1">
              <a:buFont typeface="Wingdings" panose="05000000000000000000" pitchFamily="2" charset="2"/>
              <a:buChar char="v"/>
            </a:pPr>
            <a:r>
              <a:rPr lang="nl-NL" dirty="0" smtClean="0"/>
              <a:t>Ida Jongenburger</a:t>
            </a:r>
          </a:p>
          <a:p>
            <a:pPr lvl="1">
              <a:buFont typeface="Wingdings" panose="05000000000000000000" pitchFamily="2" charset="2"/>
              <a:buChar char="v"/>
            </a:pPr>
            <a:r>
              <a:rPr lang="nl-NL" dirty="0" smtClean="0"/>
              <a:t>Ilona Zantinge,</a:t>
            </a:r>
          </a:p>
          <a:p>
            <a:pPr lvl="1">
              <a:buFont typeface="Wingdings" panose="05000000000000000000" pitchFamily="2" charset="2"/>
              <a:buChar char="v"/>
            </a:pPr>
            <a:r>
              <a:rPr lang="nl-NL" dirty="0" smtClean="0"/>
              <a:t>Hilde Peereboom</a:t>
            </a:r>
          </a:p>
          <a:p>
            <a:pPr lvl="1">
              <a:buFont typeface="Wingdings" panose="05000000000000000000" pitchFamily="2" charset="2"/>
              <a:buChar char="v"/>
            </a:pPr>
            <a:r>
              <a:rPr lang="nl-NL" dirty="0" smtClean="0"/>
              <a:t>Jolanda Oosting</a:t>
            </a:r>
          </a:p>
          <a:p>
            <a:pPr lvl="1">
              <a:buFont typeface="Wingdings" panose="05000000000000000000" pitchFamily="2" charset="2"/>
              <a:buChar char="v"/>
            </a:pPr>
            <a:endParaRPr lang="nl-NL" dirty="0"/>
          </a:p>
          <a:p>
            <a:r>
              <a:rPr lang="nl-NL" dirty="0"/>
              <a:t>Ons kantoor is op de begane </a:t>
            </a:r>
            <a:r>
              <a:rPr lang="nl-NL" dirty="0" smtClean="0"/>
              <a:t>grond</a:t>
            </a:r>
          </a:p>
          <a:p>
            <a:r>
              <a:rPr lang="nl-NL" dirty="0" smtClean="0"/>
              <a:t>Mobiel </a:t>
            </a:r>
            <a:r>
              <a:rPr lang="nl-NL" dirty="0"/>
              <a:t>bereikbaar op: 06-51953542 of 06-83597175</a:t>
            </a:r>
            <a:br>
              <a:rPr lang="nl-NL" dirty="0"/>
            </a:br>
            <a:r>
              <a:rPr lang="nl-NL" dirty="0"/>
              <a:t>Tussen 09.00 uur en 12.30 uur en van 13.30 uur tot 16.00 uur</a:t>
            </a:r>
          </a:p>
          <a:p>
            <a:r>
              <a:rPr lang="nl-NL" dirty="0"/>
              <a:t>Mailadres: </a:t>
            </a:r>
            <a:r>
              <a:rPr lang="nl-NL" dirty="0">
                <a:hlinkClick r:id="rId2"/>
              </a:rPr>
              <a:t>transferbureau.bethesda@treant.nl</a:t>
            </a:r>
            <a:r>
              <a:rPr lang="nl-NL" dirty="0"/>
              <a:t> </a:t>
            </a:r>
            <a:r>
              <a:rPr lang="nl-NL" dirty="0" smtClean="0"/>
              <a:t/>
            </a:r>
            <a:br>
              <a:rPr lang="nl-NL" dirty="0" smtClean="0"/>
            </a:br>
            <a:endParaRPr lang="nl-NL" dirty="0" smtClean="0"/>
          </a:p>
          <a:p>
            <a:endParaRPr lang="nl-NL" dirty="0"/>
          </a:p>
        </p:txBody>
      </p:sp>
      <p:sp>
        <p:nvSpPr>
          <p:cNvPr id="3" name="Titel 2"/>
          <p:cNvSpPr>
            <a:spLocks noGrp="1"/>
          </p:cNvSpPr>
          <p:nvPr>
            <p:ph type="title"/>
          </p:nvPr>
        </p:nvSpPr>
        <p:spPr/>
        <p:txBody>
          <a:bodyPr/>
          <a:lstStyle/>
          <a:p>
            <a:r>
              <a:rPr lang="nl-NL" dirty="0" smtClean="0"/>
              <a:t>Het Transferbureau</a:t>
            </a:r>
            <a:endParaRPr lang="nl-NL" dirty="0"/>
          </a:p>
        </p:txBody>
      </p:sp>
    </p:spTree>
    <p:extLst>
      <p:ext uri="{BB962C8B-B14F-4D97-AF65-F5344CB8AC3E}">
        <p14:creationId xmlns:p14="http://schemas.microsoft.com/office/powerpoint/2010/main" val="1286512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9" end="9"/>
                                            </p:txEl>
                                          </p:spTgt>
                                        </p:tgtEl>
                                        <p:attrNameLst>
                                          <p:attrName>style.visibility</p:attrName>
                                        </p:attrNameLst>
                                      </p:cBhvr>
                                      <p:to>
                                        <p:strVal val="visible"/>
                                      </p:to>
                                    </p:set>
                                    <p:anim calcmode="lin" valueType="num">
                                      <p:cBhvr additive="base">
                                        <p:cTn id="2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
                                            <p:txEl>
                                              <p:pRg st="10" end="10"/>
                                            </p:txEl>
                                          </p:spTgt>
                                        </p:tgtEl>
                                        <p:attrNameLst>
                                          <p:attrName>style.visibility</p:attrName>
                                        </p:attrNameLst>
                                      </p:cBhvr>
                                      <p:to>
                                        <p:strVal val="visible"/>
                                      </p:to>
                                    </p:set>
                                    <p:anim calcmode="lin" valueType="num">
                                      <p:cBhvr additive="base">
                                        <p:cTn id="3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
                                            <p:txEl>
                                              <p:pRg st="11" end="11"/>
                                            </p:txEl>
                                          </p:spTgt>
                                        </p:tgtEl>
                                        <p:attrNameLst>
                                          <p:attrName>style.visibility</p:attrName>
                                        </p:attrNameLst>
                                      </p:cBhvr>
                                      <p:to>
                                        <p:strVal val="visible"/>
                                      </p:to>
                                    </p:set>
                                    <p:anim calcmode="lin" valueType="num">
                                      <p:cBhvr additive="base">
                                        <p:cTn id="3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0"/>
          </p:nvPr>
        </p:nvSpPr>
        <p:spPr>
          <a:xfrm>
            <a:off x="457200" y="1600200"/>
            <a:ext cx="8229600" cy="3347815"/>
          </a:xfrm>
        </p:spPr>
        <p:txBody>
          <a:bodyPr/>
          <a:lstStyle/>
          <a:p>
            <a:r>
              <a:rPr lang="nl-NL" dirty="0"/>
              <a:t>De schakel tussen diverse zorgaanbieders en patiënt. Denk hierbij aan thuiszorg, woonzorgcentra, verpleeghuizen, hospices</a:t>
            </a:r>
          </a:p>
          <a:p>
            <a:r>
              <a:rPr lang="nl-NL" dirty="0"/>
              <a:t>Hulpmiddelen regelen</a:t>
            </a:r>
          </a:p>
          <a:p>
            <a:r>
              <a:rPr lang="nl-NL" dirty="0"/>
              <a:t>Huishoudelijke zorg bij </a:t>
            </a:r>
            <a:r>
              <a:rPr lang="nl-NL" dirty="0" smtClean="0"/>
              <a:t>gemeenten</a:t>
            </a:r>
          </a:p>
          <a:p>
            <a:r>
              <a:rPr lang="nl-NL" dirty="0" smtClean="0"/>
              <a:t>Deelnemen aan </a:t>
            </a:r>
            <a:r>
              <a:rPr lang="nl-NL" dirty="0" err="1" smtClean="0"/>
              <a:t>MDO’s</a:t>
            </a:r>
            <a:r>
              <a:rPr lang="nl-NL" dirty="0" smtClean="0"/>
              <a:t> </a:t>
            </a:r>
            <a:endParaRPr lang="nl-NL" dirty="0"/>
          </a:p>
          <a:p>
            <a:r>
              <a:rPr lang="nl-NL" dirty="0"/>
              <a:t>Geven van advies en informatie</a:t>
            </a:r>
          </a:p>
          <a:p>
            <a:r>
              <a:rPr lang="nl-NL" dirty="0"/>
              <a:t>Bijeenkomsten organiseren en bezoeken</a:t>
            </a:r>
          </a:p>
          <a:p>
            <a:r>
              <a:rPr lang="nl-NL" dirty="0"/>
              <a:t>Netwerken, sociale kaart bijhouden</a:t>
            </a:r>
          </a:p>
          <a:p>
            <a:r>
              <a:rPr lang="nl-NL" dirty="0"/>
              <a:t>Deskundigheidsbevordering</a:t>
            </a:r>
          </a:p>
          <a:p>
            <a:r>
              <a:rPr lang="nl-NL" dirty="0"/>
              <a:t>Protocol- en </a:t>
            </a:r>
            <a:r>
              <a:rPr lang="nl-NL" dirty="0" smtClean="0"/>
              <a:t>richtlijnontwikkeling</a:t>
            </a:r>
            <a:br>
              <a:rPr lang="nl-NL" dirty="0" smtClean="0"/>
            </a:br>
            <a:endParaRPr lang="nl-NL" dirty="0"/>
          </a:p>
          <a:p>
            <a:pPr marL="0" indent="0">
              <a:buNone/>
            </a:pPr>
            <a:r>
              <a:rPr lang="nl-NL" dirty="0" smtClean="0"/>
              <a:t>Doel Transferbureau: Organiseren en indiceren van vervolgzorg voor patiënten na ontslag uit het ziekenhuis, zodat de juiste zorg op het juiste moment en door de juiste persoon/instantie gegeven wordt.</a:t>
            </a:r>
            <a:endParaRPr lang="nl-NL" dirty="0"/>
          </a:p>
        </p:txBody>
      </p:sp>
      <p:sp>
        <p:nvSpPr>
          <p:cNvPr id="3" name="Titel 2"/>
          <p:cNvSpPr>
            <a:spLocks noGrp="1"/>
          </p:cNvSpPr>
          <p:nvPr>
            <p:ph type="title"/>
          </p:nvPr>
        </p:nvSpPr>
        <p:spPr/>
        <p:txBody>
          <a:bodyPr/>
          <a:lstStyle/>
          <a:p>
            <a:r>
              <a:rPr lang="nl-NL" dirty="0"/>
              <a:t>Welke werkzaamheden verricht het Transferbureau</a:t>
            </a:r>
            <a:br>
              <a:rPr lang="nl-NL" dirty="0"/>
            </a:br>
            <a:endParaRPr lang="nl-NL" dirty="0"/>
          </a:p>
        </p:txBody>
      </p:sp>
    </p:spTree>
    <p:extLst>
      <p:ext uri="{BB962C8B-B14F-4D97-AF65-F5344CB8AC3E}">
        <p14:creationId xmlns:p14="http://schemas.microsoft.com/office/powerpoint/2010/main" val="1648673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0"/>
          </p:nvPr>
        </p:nvSpPr>
        <p:spPr>
          <a:xfrm>
            <a:off x="457200" y="1170774"/>
            <a:ext cx="8229600" cy="4836919"/>
          </a:xfrm>
        </p:spPr>
        <p:txBody>
          <a:bodyPr/>
          <a:lstStyle/>
          <a:p>
            <a:pPr>
              <a:buFont typeface="+mj-lt"/>
              <a:buAutoNum type="arabicPeriod"/>
            </a:pPr>
            <a:r>
              <a:rPr lang="nl-NL" dirty="0" smtClean="0"/>
              <a:t>Kinderen moeten persoonlijke zorg geven aan ouders</a:t>
            </a:r>
            <a:br>
              <a:rPr lang="nl-NL" dirty="0" smtClean="0"/>
            </a:br>
            <a:endParaRPr lang="nl-NL" dirty="0" smtClean="0"/>
          </a:p>
          <a:p>
            <a:pPr>
              <a:buFont typeface="+mj-lt"/>
              <a:buAutoNum type="arabicPeriod"/>
            </a:pPr>
            <a:r>
              <a:rPr lang="nl-NL" dirty="0" smtClean="0"/>
              <a:t>Als echtgenoten werken hoeven ze bij kortdurende zorg geen persoonlijke zorg te verrichten</a:t>
            </a:r>
            <a:br>
              <a:rPr lang="nl-NL" dirty="0" smtClean="0"/>
            </a:br>
            <a:endParaRPr lang="nl-NL" dirty="0" smtClean="0"/>
          </a:p>
          <a:p>
            <a:pPr>
              <a:buFont typeface="+mj-lt"/>
              <a:buAutoNum type="arabicPeriod"/>
            </a:pPr>
            <a:r>
              <a:rPr lang="nl-NL" dirty="0" smtClean="0"/>
              <a:t>Iedereen komt in aanmerking voor huishoudelijke zorg</a:t>
            </a:r>
            <a:br>
              <a:rPr lang="nl-NL" dirty="0" smtClean="0"/>
            </a:br>
            <a:endParaRPr lang="nl-NL" dirty="0" smtClean="0"/>
          </a:p>
          <a:p>
            <a:pPr>
              <a:buFont typeface="+mj-lt"/>
              <a:buAutoNum type="arabicPeriod"/>
            </a:pPr>
            <a:r>
              <a:rPr lang="nl-NL" dirty="0" smtClean="0"/>
              <a:t>Als mantelzorger overbelast is kan er thuiszorg komen</a:t>
            </a:r>
            <a:br>
              <a:rPr lang="nl-NL" dirty="0" smtClean="0"/>
            </a:br>
            <a:endParaRPr lang="nl-NL" dirty="0" smtClean="0"/>
          </a:p>
          <a:p>
            <a:pPr>
              <a:buFont typeface="+mj-lt"/>
              <a:buAutoNum type="arabicPeriod"/>
            </a:pPr>
            <a:r>
              <a:rPr lang="nl-NL" dirty="0" smtClean="0"/>
              <a:t>Familieleden zijn verplicht om mantelzorg te verlenen</a:t>
            </a:r>
            <a:br>
              <a:rPr lang="nl-NL" dirty="0" smtClean="0"/>
            </a:br>
            <a:endParaRPr lang="nl-NL" dirty="0" smtClean="0"/>
          </a:p>
          <a:p>
            <a:pPr>
              <a:buFont typeface="+mj-lt"/>
              <a:buAutoNum type="arabicPeriod"/>
            </a:pPr>
            <a:r>
              <a:rPr lang="nl-NL" dirty="0" smtClean="0"/>
              <a:t>Geen eigen bijdrage voor thuiszorg</a:t>
            </a:r>
            <a:br>
              <a:rPr lang="nl-NL" dirty="0" smtClean="0"/>
            </a:br>
            <a:endParaRPr lang="nl-NL" dirty="0" smtClean="0"/>
          </a:p>
          <a:p>
            <a:pPr>
              <a:buFont typeface="+mj-lt"/>
              <a:buAutoNum type="arabicPeriod"/>
            </a:pPr>
            <a:r>
              <a:rPr lang="nl-NL" dirty="0" smtClean="0"/>
              <a:t>Iedereen kan in een verpleeghuis terecht</a:t>
            </a:r>
            <a:br>
              <a:rPr lang="nl-NL" dirty="0" smtClean="0"/>
            </a:br>
            <a:endParaRPr lang="nl-NL" dirty="0" smtClean="0"/>
          </a:p>
          <a:p>
            <a:pPr>
              <a:buFont typeface="+mj-lt"/>
              <a:buAutoNum type="arabicPeriod"/>
            </a:pPr>
            <a:r>
              <a:rPr lang="nl-NL" dirty="0" smtClean="0"/>
              <a:t>Zieke baby’s en kinderen krijgen automatisch zorg</a:t>
            </a:r>
          </a:p>
          <a:p>
            <a:endParaRPr lang="nl-NL" dirty="0" smtClean="0"/>
          </a:p>
          <a:p>
            <a:endParaRPr lang="nl-NL" dirty="0"/>
          </a:p>
        </p:txBody>
      </p:sp>
      <p:sp>
        <p:nvSpPr>
          <p:cNvPr id="3" name="Titel 2"/>
          <p:cNvSpPr>
            <a:spLocks noGrp="1"/>
          </p:cNvSpPr>
          <p:nvPr>
            <p:ph type="title"/>
          </p:nvPr>
        </p:nvSpPr>
        <p:spPr>
          <a:xfrm>
            <a:off x="457200" y="274638"/>
            <a:ext cx="8229600" cy="742312"/>
          </a:xfrm>
        </p:spPr>
        <p:txBody>
          <a:bodyPr/>
          <a:lstStyle/>
          <a:p>
            <a:r>
              <a:rPr lang="nl-NL" dirty="0" smtClean="0"/>
              <a:t>Aanvragen van nazorg, vragen</a:t>
            </a:r>
            <a:endParaRPr lang="nl-NL" dirty="0"/>
          </a:p>
        </p:txBody>
      </p:sp>
    </p:spTree>
    <p:extLst>
      <p:ext uri="{BB962C8B-B14F-4D97-AF65-F5344CB8AC3E}">
        <p14:creationId xmlns:p14="http://schemas.microsoft.com/office/powerpoint/2010/main" val="13535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0"/>
          </p:nvPr>
        </p:nvSpPr>
        <p:spPr>
          <a:xfrm>
            <a:off x="457200" y="1600200"/>
            <a:ext cx="8229600" cy="3552913"/>
          </a:xfrm>
        </p:spPr>
        <p:txBody>
          <a:bodyPr/>
          <a:lstStyle/>
          <a:p>
            <a:r>
              <a:rPr lang="nl-NL" dirty="0"/>
              <a:t>WLZ, Wet Langdurige Zorg</a:t>
            </a:r>
            <a:br>
              <a:rPr lang="nl-NL" dirty="0"/>
            </a:br>
            <a:endParaRPr lang="nl-NL" dirty="0"/>
          </a:p>
          <a:p>
            <a:r>
              <a:rPr lang="nl-NL" dirty="0"/>
              <a:t>GRZ, Geriatrische Revalidatiezorg</a:t>
            </a:r>
            <a:br>
              <a:rPr lang="nl-NL" dirty="0"/>
            </a:br>
            <a:endParaRPr lang="nl-NL" dirty="0"/>
          </a:p>
          <a:p>
            <a:r>
              <a:rPr lang="nl-NL" dirty="0" smtClean="0"/>
              <a:t>ELV:</a:t>
            </a:r>
          </a:p>
          <a:p>
            <a:pPr lvl="1">
              <a:buFont typeface="Wingdings" panose="05000000000000000000" pitchFamily="2" charset="2"/>
              <a:buChar char="v"/>
            </a:pPr>
            <a:r>
              <a:rPr lang="nl-NL" dirty="0" smtClean="0"/>
              <a:t>Laag complex</a:t>
            </a:r>
          </a:p>
          <a:p>
            <a:pPr lvl="1">
              <a:buFont typeface="Wingdings" panose="05000000000000000000" pitchFamily="2" charset="2"/>
              <a:buChar char="v"/>
            </a:pPr>
            <a:r>
              <a:rPr lang="nl-NL" dirty="0" smtClean="0"/>
              <a:t>Hoog complex</a:t>
            </a:r>
          </a:p>
          <a:p>
            <a:pPr lvl="1">
              <a:buFont typeface="Wingdings" panose="05000000000000000000" pitchFamily="2" charset="2"/>
              <a:buChar char="v"/>
            </a:pPr>
            <a:r>
              <a:rPr lang="nl-NL" dirty="0" smtClean="0"/>
              <a:t>Palliatief</a:t>
            </a:r>
            <a:endParaRPr lang="nl-NL" dirty="0"/>
          </a:p>
          <a:p>
            <a:pPr marL="0" indent="0">
              <a:buNone/>
            </a:pPr>
            <a:endParaRPr lang="nl-NL" dirty="0"/>
          </a:p>
          <a:p>
            <a:endParaRPr lang="nl-NL" dirty="0"/>
          </a:p>
        </p:txBody>
      </p:sp>
      <p:sp>
        <p:nvSpPr>
          <p:cNvPr id="3" name="Titel 2"/>
          <p:cNvSpPr>
            <a:spLocks noGrp="1"/>
          </p:cNvSpPr>
          <p:nvPr>
            <p:ph type="title"/>
          </p:nvPr>
        </p:nvSpPr>
        <p:spPr/>
        <p:txBody>
          <a:bodyPr/>
          <a:lstStyle/>
          <a:p>
            <a:r>
              <a:rPr lang="nl-NL" dirty="0" smtClean="0"/>
              <a:t>Wat is er mogelijk qua zorg in woonzorgcentra en verpleeghuis</a:t>
            </a:r>
            <a:endParaRPr lang="nl-NL" dirty="0"/>
          </a:p>
        </p:txBody>
      </p:sp>
    </p:spTree>
    <p:extLst>
      <p:ext uri="{BB962C8B-B14F-4D97-AF65-F5344CB8AC3E}">
        <p14:creationId xmlns:p14="http://schemas.microsoft.com/office/powerpoint/2010/main" val="2382720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0"/>
          </p:nvPr>
        </p:nvSpPr>
        <p:spPr>
          <a:xfrm>
            <a:off x="457200" y="1600200"/>
            <a:ext cx="8229600" cy="3655463"/>
          </a:xfrm>
        </p:spPr>
        <p:txBody>
          <a:bodyPr/>
          <a:lstStyle/>
          <a:p>
            <a:r>
              <a:rPr lang="nl-NL" dirty="0"/>
              <a:t>Persoonlijke verzorging en/of wijkverpleging</a:t>
            </a:r>
            <a:br>
              <a:rPr lang="nl-NL" dirty="0"/>
            </a:br>
            <a:endParaRPr lang="nl-NL" dirty="0"/>
          </a:p>
          <a:p>
            <a:r>
              <a:rPr lang="nl-NL" dirty="0"/>
              <a:t>MSVT, Medische Specialistische Verpleging Thuis</a:t>
            </a:r>
            <a:br>
              <a:rPr lang="nl-NL" dirty="0"/>
            </a:br>
            <a:endParaRPr lang="nl-NL" dirty="0"/>
          </a:p>
          <a:p>
            <a:r>
              <a:rPr lang="nl-NL" dirty="0"/>
              <a:t>Palliatieve zorg thuis of in het hospice</a:t>
            </a:r>
            <a:br>
              <a:rPr lang="nl-NL" dirty="0"/>
            </a:br>
            <a:endParaRPr lang="nl-NL" dirty="0"/>
          </a:p>
          <a:p>
            <a:r>
              <a:rPr lang="nl-NL" dirty="0"/>
              <a:t>A.I.V., Advies, Instructie en Voorlichting</a:t>
            </a:r>
            <a:br>
              <a:rPr lang="nl-NL" dirty="0"/>
            </a:br>
            <a:endParaRPr lang="nl-NL" dirty="0"/>
          </a:p>
          <a:p>
            <a:r>
              <a:rPr lang="nl-NL" dirty="0"/>
              <a:t>WMO, Wet Maatschappelijke Ondersteuning</a:t>
            </a:r>
            <a:br>
              <a:rPr lang="nl-NL" dirty="0"/>
            </a:br>
            <a:endParaRPr lang="nl-NL" dirty="0"/>
          </a:p>
          <a:p>
            <a:r>
              <a:rPr lang="nl-NL" dirty="0"/>
              <a:t>Hulpmiddelen</a:t>
            </a:r>
          </a:p>
          <a:p>
            <a:endParaRPr lang="nl-NL" dirty="0"/>
          </a:p>
        </p:txBody>
      </p:sp>
      <p:sp>
        <p:nvSpPr>
          <p:cNvPr id="3" name="Titel 2"/>
          <p:cNvSpPr>
            <a:spLocks noGrp="1"/>
          </p:cNvSpPr>
          <p:nvPr>
            <p:ph type="title"/>
          </p:nvPr>
        </p:nvSpPr>
        <p:spPr/>
        <p:txBody>
          <a:bodyPr/>
          <a:lstStyle/>
          <a:p>
            <a:r>
              <a:rPr lang="nl-NL" dirty="0" smtClean="0"/>
              <a:t>Mogelijkheden qua zorg thuis</a:t>
            </a:r>
            <a:endParaRPr lang="nl-NL" dirty="0"/>
          </a:p>
        </p:txBody>
      </p:sp>
    </p:spTree>
    <p:extLst>
      <p:ext uri="{BB962C8B-B14F-4D97-AF65-F5344CB8AC3E}">
        <p14:creationId xmlns:p14="http://schemas.microsoft.com/office/powerpoint/2010/main" val="363075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0"/>
          </p:nvPr>
        </p:nvSpPr>
        <p:spPr/>
        <p:txBody>
          <a:bodyPr/>
          <a:lstStyle/>
          <a:p>
            <a:r>
              <a:rPr lang="nl-NL" dirty="0"/>
              <a:t>Gebruikelijke zorg</a:t>
            </a:r>
          </a:p>
          <a:p>
            <a:endParaRPr lang="nl-NL" dirty="0"/>
          </a:p>
          <a:p>
            <a:r>
              <a:rPr lang="nl-NL" dirty="0"/>
              <a:t>Mantelzorg</a:t>
            </a:r>
          </a:p>
          <a:p>
            <a:endParaRPr lang="nl-NL" dirty="0"/>
          </a:p>
          <a:p>
            <a:r>
              <a:rPr lang="nl-NL" dirty="0"/>
              <a:t>Voorliggende voorzieningen</a:t>
            </a:r>
          </a:p>
          <a:p>
            <a:endParaRPr lang="nl-NL" dirty="0"/>
          </a:p>
        </p:txBody>
      </p:sp>
      <p:sp>
        <p:nvSpPr>
          <p:cNvPr id="3" name="Titel 2"/>
          <p:cNvSpPr>
            <a:spLocks noGrp="1"/>
          </p:cNvSpPr>
          <p:nvPr>
            <p:ph type="title"/>
          </p:nvPr>
        </p:nvSpPr>
        <p:spPr/>
        <p:txBody>
          <a:bodyPr/>
          <a:lstStyle/>
          <a:p>
            <a:r>
              <a:rPr lang="nl-NL" dirty="0" smtClean="0"/>
              <a:t>Voorwaarden zorg thuis</a:t>
            </a:r>
            <a:endParaRPr lang="nl-NL" dirty="0"/>
          </a:p>
        </p:txBody>
      </p:sp>
    </p:spTree>
    <p:extLst>
      <p:ext uri="{BB962C8B-B14F-4D97-AF65-F5344CB8AC3E}">
        <p14:creationId xmlns:p14="http://schemas.microsoft.com/office/powerpoint/2010/main" val="231954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05_0009_Treant_sjabloon_mozaie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600" b="1" i="0">
            <a:solidFill>
              <a:srgbClr val="00899B"/>
            </a:solidFill>
            <a:latin typeface="Arial"/>
          </a:defRPr>
        </a:defPPr>
      </a:lstStyle>
    </a:tx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205_0009_Treant_sjabloon_mozaiek</Template>
  <TotalTime>297</TotalTime>
  <Words>354</Words>
  <Application>Microsoft Office PowerPoint</Application>
  <PresentationFormat>Diavoorstelling (4:3)</PresentationFormat>
  <Paragraphs>89</Paragraphs>
  <Slides>11</Slides>
  <Notes>0</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205_0009_Treant_sjabloon_mozaiek</vt:lpstr>
      <vt:lpstr>Transferbureau Ziekenhuis Bethesda, </vt:lpstr>
      <vt:lpstr>Wat doet de transferverpleegkundige?</vt:lpstr>
      <vt:lpstr>Waar bestaat onze voorlichting uit:</vt:lpstr>
      <vt:lpstr>Het Transferbureau</vt:lpstr>
      <vt:lpstr>Welke werkzaamheden verricht het Transferbureau </vt:lpstr>
      <vt:lpstr>Aanvragen van nazorg, vragen</vt:lpstr>
      <vt:lpstr>Wat is er mogelijk qua zorg in woonzorgcentra en verpleeghuis</vt:lpstr>
      <vt:lpstr>Mogelijkheden qua zorg thuis</vt:lpstr>
      <vt:lpstr>Voorwaarden zorg thuis</vt:lpstr>
      <vt:lpstr>Slotwoord</vt:lpstr>
      <vt:lpstr>Bedankt voor uw aandacht!</vt:lpstr>
    </vt:vector>
  </TitlesOfParts>
  <Company>Ziekenhuis Bethesda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Transferbureau Ziekenhuis Bethesda, Treant Zorggroep</dc:title>
  <dc:creator>Oosting-Roffel, J. Jolanda</dc:creator>
  <cp:lastModifiedBy>Oosting-Roffel, J. Jolanda</cp:lastModifiedBy>
  <cp:revision>9</cp:revision>
  <cp:lastPrinted>2017-05-15T10:09:10Z</cp:lastPrinted>
  <dcterms:created xsi:type="dcterms:W3CDTF">2017-05-08T12:50:40Z</dcterms:created>
  <dcterms:modified xsi:type="dcterms:W3CDTF">2017-05-15T11:33:22Z</dcterms:modified>
</cp:coreProperties>
</file>